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86" r:id="rId3"/>
    <p:sldId id="257" r:id="rId4"/>
    <p:sldId id="258" r:id="rId5"/>
    <p:sldId id="288" r:id="rId6"/>
    <p:sldId id="289" r:id="rId7"/>
    <p:sldId id="287" r:id="rId8"/>
    <p:sldId id="290" r:id="rId9"/>
    <p:sldId id="291" r:id="rId10"/>
    <p:sldId id="292" r:id="rId11"/>
    <p:sldId id="293" r:id="rId12"/>
    <p:sldId id="294" r:id="rId13"/>
    <p:sldId id="296" r:id="rId14"/>
    <p:sldId id="295" r:id="rId15"/>
    <p:sldId id="269" r:id="rId16"/>
    <p:sldId id="297" r:id="rId17"/>
    <p:sldId id="265" r:id="rId18"/>
    <p:sldId id="284" r:id="rId19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-432" y="-104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438542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ncbi.nlm.nih.gov/pubmed/25160603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51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</a:t>
            </a:r>
            <a:r>
              <a:rPr lang="en-AU" dirty="0" smtClean="0"/>
              <a:t>5</a:t>
            </a:r>
            <a:r>
              <a:rPr dirty="0" smtClean="0"/>
              <a:t> </a:t>
            </a:r>
            <a:r>
              <a:rPr dirty="0"/>
              <a:t>- Decision </a:t>
            </a:r>
            <a:r>
              <a:rPr dirty="0" smtClean="0"/>
              <a:t>Trees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Interactive Immersive Experience</a:t>
            </a:r>
            <a:br>
              <a:rPr lang="en-AU" dirty="0" smtClean="0"/>
            </a:br>
            <a:r>
              <a:rPr lang="en-AU" sz="2400" dirty="0" smtClean="0"/>
              <a:t/>
            </a:r>
            <a:br>
              <a:rPr lang="en-AU" sz="2400" dirty="0" smtClean="0"/>
            </a:br>
            <a:r>
              <a:rPr lang="en-AU" sz="2400" dirty="0" smtClean="0"/>
              <a:t>Phone case purchase data cards</a:t>
            </a:r>
            <a:br>
              <a:rPr lang="en-AU" sz="2400" dirty="0" smtClean="0"/>
            </a:br>
            <a:r>
              <a:rPr lang="en-AU" sz="2400" dirty="0" err="1" smtClean="0"/>
              <a:t>Blu-tak</a:t>
            </a:r>
            <a:endParaRPr dirty="0"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784656286"/>
      </p:ext>
    </p:extLst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sklearn’s</a:t>
            </a:r>
            <a:r>
              <a:rPr lang="en-US" dirty="0" smtClean="0"/>
              <a:t> Decision Tree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import </a:t>
            </a:r>
            <a:r>
              <a:rPr lang="en-US" sz="1800" b="0" dirty="0" err="1" smtClean="0">
                <a:latin typeface="Courier New"/>
                <a:cs typeface="Courier New"/>
              </a:rPr>
              <a:t>sklearn.tree</a:t>
            </a: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DF = …</a:t>
            </a: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Trying_to_predict</a:t>
            </a:r>
            <a:r>
              <a:rPr lang="en-US" sz="1800" b="0" dirty="0" smtClean="0">
                <a:latin typeface="Courier New"/>
                <a:cs typeface="Courier New"/>
              </a:rPr>
              <a:t> = DF[[‘</a:t>
            </a:r>
            <a:r>
              <a:rPr lang="en-US" sz="1800" b="0" dirty="0" err="1" smtClean="0">
                <a:latin typeface="Courier New"/>
                <a:cs typeface="Courier New"/>
              </a:rPr>
              <a:t>target_column</a:t>
            </a:r>
            <a:r>
              <a:rPr lang="en-US" sz="1800" b="0" dirty="0" smtClean="0">
                <a:latin typeface="Courier New"/>
                <a:cs typeface="Courier New"/>
              </a:rPr>
              <a:t>’]]</a:t>
            </a: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Source_data</a:t>
            </a:r>
            <a:r>
              <a:rPr lang="en-US" sz="1800" b="0" dirty="0" smtClean="0">
                <a:latin typeface="Courier New"/>
                <a:cs typeface="Courier New"/>
              </a:rPr>
              <a:t> = DF[[‘column1’,’column2’,…]]</a:t>
            </a: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dtc</a:t>
            </a:r>
            <a:r>
              <a:rPr lang="en-US" sz="1800" b="0" dirty="0" smtClean="0">
                <a:latin typeface="Courier New"/>
                <a:cs typeface="Courier New"/>
              </a:rPr>
              <a:t> </a:t>
            </a:r>
            <a:r>
              <a:rPr lang="en-US" sz="1800" b="0" dirty="0">
                <a:latin typeface="Courier New"/>
                <a:cs typeface="Courier New"/>
              </a:rPr>
              <a:t>= </a:t>
            </a:r>
            <a:r>
              <a:rPr lang="en-US" sz="1800" b="0" dirty="0" err="1">
                <a:latin typeface="Courier New"/>
                <a:cs typeface="Courier New"/>
              </a:rPr>
              <a:t>sklearn.tree.DecisionTreeClassifier</a:t>
            </a:r>
            <a:r>
              <a:rPr lang="en-US" sz="1800" b="0" dirty="0">
                <a:latin typeface="Courier New"/>
                <a:cs typeface="Courier New"/>
              </a:rPr>
              <a:t>(criterion='</a:t>
            </a:r>
            <a:r>
              <a:rPr lang="en-US" sz="1800" b="0" dirty="0" err="1" smtClean="0">
                <a:latin typeface="Courier New"/>
                <a:cs typeface="Courier New"/>
              </a:rPr>
              <a:t>gini</a:t>
            </a:r>
            <a:r>
              <a:rPr lang="en-US" sz="1800" b="0" dirty="0" smtClean="0">
                <a:latin typeface="Courier New"/>
                <a:cs typeface="Courier New"/>
              </a:rPr>
              <a:t>’,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 </a:t>
            </a:r>
            <a:r>
              <a:rPr lang="en-US" sz="1800" b="0" dirty="0" smtClean="0">
                <a:latin typeface="Courier New"/>
                <a:cs typeface="Courier New"/>
              </a:rPr>
              <a:t>                                         </a:t>
            </a:r>
            <a:r>
              <a:rPr lang="en-US" sz="1800" dirty="0" err="1" smtClean="0">
                <a:latin typeface="Courier New"/>
                <a:cs typeface="Courier New"/>
              </a:rPr>
              <a:t>max_depth</a:t>
            </a:r>
            <a:r>
              <a:rPr lang="en-US" sz="1800" dirty="0">
                <a:latin typeface="Courier New"/>
                <a:cs typeface="Courier New"/>
              </a:rPr>
              <a:t>=</a:t>
            </a:r>
            <a:r>
              <a:rPr lang="en-US" sz="1800" dirty="0" smtClean="0">
                <a:latin typeface="Courier New"/>
                <a:cs typeface="Courier New"/>
              </a:rPr>
              <a:t>1</a:t>
            </a:r>
            <a:r>
              <a:rPr lang="en-US" sz="18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err="1">
                <a:latin typeface="Courier New"/>
                <a:cs typeface="Courier New"/>
              </a:rPr>
              <a:t>dtc.fit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en-US" sz="1800" b="0" dirty="0" err="1" smtClean="0">
                <a:latin typeface="Courier New"/>
                <a:cs typeface="Courier New"/>
              </a:rPr>
              <a:t>Source_data,Trying_to_predict</a:t>
            </a:r>
            <a:r>
              <a:rPr lang="en-US" sz="18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endParaRPr lang="en-US" sz="18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8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Predictions = </a:t>
            </a:r>
            <a:r>
              <a:rPr lang="en-US" sz="1800" b="0" dirty="0" err="1">
                <a:latin typeface="Courier New"/>
                <a:cs typeface="Courier New"/>
              </a:rPr>
              <a:t>d</a:t>
            </a:r>
            <a:r>
              <a:rPr lang="en-US" sz="1800" b="0" dirty="0" err="1" smtClean="0">
                <a:latin typeface="Courier New"/>
                <a:cs typeface="Courier New"/>
              </a:rPr>
              <a:t>tc.predict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en-US" sz="1800" b="0" dirty="0" err="1" smtClean="0">
                <a:latin typeface="Courier New"/>
                <a:cs typeface="Courier New"/>
              </a:rPr>
              <a:t>Source_data</a:t>
            </a:r>
            <a:r>
              <a:rPr lang="en-US" sz="1800" b="0" dirty="0" smtClean="0">
                <a:latin typeface="Courier New"/>
                <a:cs typeface="Courier New"/>
              </a:rPr>
              <a:t>)</a:t>
            </a:r>
            <a:endParaRPr lang="en-US" sz="18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32442291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Making a quick diagram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8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8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import </a:t>
            </a:r>
            <a:r>
              <a:rPr lang="en-US" sz="1800" b="0" dirty="0" err="1" smtClean="0">
                <a:latin typeface="Courier New"/>
                <a:cs typeface="Courier New"/>
              </a:rPr>
              <a:t>StringIO</a:t>
            </a: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i</a:t>
            </a:r>
            <a:r>
              <a:rPr lang="en-US" sz="1800" b="0" dirty="0" smtClean="0">
                <a:latin typeface="Courier New"/>
                <a:cs typeface="Courier New"/>
              </a:rPr>
              <a:t>mport </a:t>
            </a:r>
            <a:r>
              <a:rPr lang="en-US" sz="1800" b="0" dirty="0" err="1" smtClean="0">
                <a:latin typeface="Courier New"/>
                <a:cs typeface="Courier New"/>
              </a:rPr>
              <a:t>sklear.tree</a:t>
            </a: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i</a:t>
            </a:r>
            <a:r>
              <a:rPr lang="en-US" sz="1800" b="0" dirty="0" smtClean="0">
                <a:latin typeface="Courier New"/>
                <a:cs typeface="Courier New"/>
              </a:rPr>
              <a:t>mport </a:t>
            </a:r>
            <a:r>
              <a:rPr lang="en-US" sz="1800" b="0" dirty="0" err="1" smtClean="0">
                <a:latin typeface="Courier New"/>
                <a:cs typeface="Courier New"/>
              </a:rPr>
              <a:t>IPython.display</a:t>
            </a: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Import </a:t>
            </a:r>
            <a:r>
              <a:rPr lang="en-US" sz="1800" b="0" dirty="0" err="1" smtClean="0">
                <a:latin typeface="Courier New"/>
                <a:cs typeface="Courier New"/>
              </a:rPr>
              <a:t>pydot</a:t>
            </a: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File_obj</a:t>
            </a:r>
            <a:r>
              <a:rPr lang="en-US" sz="1800" b="0" dirty="0" smtClean="0">
                <a:latin typeface="Courier New"/>
                <a:cs typeface="Courier New"/>
              </a:rPr>
              <a:t> = </a:t>
            </a:r>
            <a:r>
              <a:rPr lang="en-US" sz="1800" b="0" dirty="0" err="1" smtClean="0">
                <a:latin typeface="Courier New"/>
                <a:cs typeface="Courier New"/>
              </a:rPr>
              <a:t>StringIO.StringIO</a:t>
            </a:r>
            <a:r>
              <a:rPr lang="en-US" sz="1800" b="0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Sklearn.tree.export_graphviz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en-US" sz="1800" b="0" dirty="0" err="1" smtClean="0">
                <a:latin typeface="Courier New"/>
                <a:cs typeface="Courier New"/>
              </a:rPr>
              <a:t>dtc</a:t>
            </a:r>
            <a:r>
              <a:rPr lang="en-US" sz="1800" b="0" dirty="0" smtClean="0">
                <a:latin typeface="Courier New"/>
                <a:cs typeface="Courier New"/>
              </a:rPr>
              <a:t>, </a:t>
            </a:r>
            <a:r>
              <a:rPr lang="en-US" sz="1800" b="0" dirty="0" err="1" smtClean="0">
                <a:latin typeface="Courier New"/>
                <a:cs typeface="Courier New"/>
              </a:rPr>
              <a:t>out_file</a:t>
            </a:r>
            <a:r>
              <a:rPr lang="en-US" sz="1800" b="0" dirty="0" smtClean="0">
                <a:latin typeface="Courier New"/>
                <a:cs typeface="Courier New"/>
              </a:rPr>
              <a:t>=</a:t>
            </a:r>
            <a:r>
              <a:rPr lang="en-US" sz="1800" b="0" dirty="0" err="1" smtClean="0">
                <a:latin typeface="Courier New"/>
                <a:cs typeface="Courier New"/>
              </a:rPr>
              <a:t>File_obj</a:t>
            </a:r>
            <a:r>
              <a:rPr lang="en-US" sz="18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Graph = </a:t>
            </a:r>
            <a:r>
              <a:rPr lang="en-US" sz="1800" b="0" dirty="0" err="1" smtClean="0">
                <a:latin typeface="Courier New"/>
                <a:cs typeface="Courier New"/>
              </a:rPr>
              <a:t>pydot.graph_from_dot_data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en-US" sz="1800" b="0" dirty="0" err="1" smtClean="0">
                <a:latin typeface="Courier New"/>
                <a:cs typeface="Courier New"/>
              </a:rPr>
              <a:t>File_obj.getvalue</a:t>
            </a:r>
            <a:r>
              <a:rPr lang="en-US" sz="1800" b="0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IPython.display.Image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en-US" sz="1800" b="0" dirty="0" err="1" smtClean="0">
                <a:latin typeface="Courier New"/>
                <a:cs typeface="Courier New"/>
              </a:rPr>
              <a:t>Graph.create_png</a:t>
            </a:r>
            <a:r>
              <a:rPr lang="en-US" sz="1800" b="0" dirty="0" smtClean="0">
                <a:latin typeface="Courier New"/>
                <a:cs typeface="Courier New"/>
              </a:rPr>
              <a:t>())</a:t>
            </a:r>
            <a:endParaRPr lang="en-US" sz="1800" b="0" dirty="0">
              <a:latin typeface="Courier New"/>
              <a:cs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68" y="1071964"/>
            <a:ext cx="4166621" cy="2215328"/>
          </a:xfrm>
          <a:prstGeom prst="rect">
            <a:avLst/>
          </a:prstGeom>
          <a:ln>
            <a:solidFill>
              <a:schemeClr val="bg2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3840097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Interactive Immersive Experience</a:t>
            </a:r>
            <a:br>
              <a:rPr lang="en-AU" dirty="0" smtClean="0"/>
            </a:br>
            <a:r>
              <a:rPr lang="en-AU" sz="2400" dirty="0" smtClean="0"/>
              <a:t/>
            </a:r>
            <a:br>
              <a:rPr lang="en-AU" sz="2400" dirty="0" smtClean="0"/>
            </a:br>
            <a:r>
              <a:rPr lang="en-AU" sz="2400" dirty="0" smtClean="0"/>
              <a:t>Phone case purchase data cards</a:t>
            </a:r>
            <a:br>
              <a:rPr lang="en-AU" sz="2400" dirty="0" smtClean="0"/>
            </a:br>
            <a:r>
              <a:rPr lang="en-AU" sz="2400" dirty="0" err="1" smtClean="0"/>
              <a:t>Blu-tak</a:t>
            </a:r>
            <a:endParaRPr dirty="0"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358923003"/>
      </p:ext>
    </p:extLst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Repeat until satisfied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Increase </a:t>
            </a:r>
            <a:r>
              <a:rPr lang="en-US" dirty="0" err="1" smtClean="0"/>
              <a:t>max_depth</a:t>
            </a:r>
            <a:endParaRPr lang="en-US" dirty="0" smtClean="0"/>
          </a:p>
          <a:p>
            <a:r>
              <a:rPr lang="en-US" dirty="0" smtClean="0"/>
              <a:t>Try ‘entropy’ instead of ‘</a:t>
            </a:r>
            <a:r>
              <a:rPr lang="en-US" dirty="0" err="1" smtClean="0"/>
              <a:t>gini</a:t>
            </a:r>
            <a:r>
              <a:rPr lang="en-US" dirty="0" smtClean="0"/>
              <a:t>’ (matters less than 2% of the time)</a:t>
            </a:r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503193"/>
              </p:ext>
            </p:extLst>
          </p:nvPr>
        </p:nvGraphicFramePr>
        <p:xfrm>
          <a:off x="468151" y="2042440"/>
          <a:ext cx="7874122" cy="2751149"/>
        </p:xfrm>
        <a:graphic>
          <a:graphicData uri="http://schemas.openxmlformats.org/drawingml/2006/table">
            <a:tbl>
              <a:tblPr firstRow="1" bandRow="1">
                <a:tableStyleId>{CF821DB8-F4EB-4A41-A1BA-3FCAFE7338EE}</a:tableStyleId>
              </a:tblPr>
              <a:tblGrid>
                <a:gridCol w="3937061"/>
                <a:gridCol w="3937061"/>
              </a:tblGrid>
              <a:tr h="60447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Gini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Entropy (Information</a:t>
                      </a:r>
                      <a:r>
                        <a:rPr lang="en-US" baseline="0" dirty="0" smtClean="0"/>
                        <a:t> Gain)</a:t>
                      </a:r>
                      <a:endParaRPr lang="en-US" dirty="0"/>
                    </a:p>
                  </a:txBody>
                  <a:tcPr/>
                </a:tc>
              </a:tr>
              <a:tr h="677099">
                <a:tc>
                  <a:txBody>
                    <a:bodyPr/>
                    <a:lstStyle/>
                    <a:p>
                      <a:r>
                        <a:rPr lang="en-US" dirty="0" smtClean="0"/>
                        <a:t>Usually</a:t>
                      </a:r>
                      <a:r>
                        <a:rPr lang="en-US" baseline="0" dirty="0" smtClean="0"/>
                        <a:t> finds </a:t>
                      </a:r>
                      <a:r>
                        <a:rPr lang="en-US" dirty="0" smtClean="0"/>
                        <a:t>the largest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Finds</a:t>
                      </a:r>
                      <a:r>
                        <a:rPr lang="en-US" baseline="0" dirty="0" smtClean="0"/>
                        <a:t> groups of classes that make ~50%</a:t>
                      </a:r>
                      <a:endParaRPr lang="en-US" dirty="0"/>
                    </a:p>
                  </a:txBody>
                  <a:tcPr/>
                </a:tc>
              </a:tr>
              <a:tr h="67709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Minimise</a:t>
                      </a:r>
                      <a:r>
                        <a:rPr lang="en-US" baseline="0" dirty="0" smtClean="0"/>
                        <a:t> misclassification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Exploratory </a:t>
                      </a:r>
                      <a:r>
                        <a:rPr lang="en-US" baseline="0" dirty="0" smtClean="0"/>
                        <a:t>analysis</a:t>
                      </a:r>
                      <a:endParaRPr lang="en-US" dirty="0"/>
                    </a:p>
                  </a:txBody>
                  <a:tcPr/>
                </a:tc>
              </a:tr>
              <a:tr h="677099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r>
                        <a:rPr lang="en-US" baseline="0" dirty="0" smtClean="0"/>
                        <a:t> attributes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Attributes</a:t>
                      </a:r>
                      <a:r>
                        <a:rPr lang="en-US" baseline="0" dirty="0" smtClean="0"/>
                        <a:t> are classes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874822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6" name="Shape 2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 TREES - HOW IT WORKS</a:t>
            </a:r>
          </a:p>
        </p:txBody>
      </p:sp>
      <p:pic>
        <p:nvPicPr>
          <p:cNvPr id="25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821" y="1235131"/>
            <a:ext cx="3935204" cy="3809229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259"/>
          <p:cNvSpPr/>
          <p:nvPr/>
        </p:nvSpPr>
        <p:spPr>
          <a:xfrm flipH="1">
            <a:off x="4987982" y="1962836"/>
            <a:ext cx="670354" cy="1"/>
          </a:xfrm>
          <a:prstGeom prst="line">
            <a:avLst/>
          </a:prstGeom>
          <a:ln w="25400">
            <a:solidFill>
              <a:srgbClr val="8B81D2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0" name="Shape 260"/>
          <p:cNvSpPr/>
          <p:nvPr/>
        </p:nvSpPr>
        <p:spPr>
          <a:xfrm flipH="1">
            <a:off x="4987982" y="3867835"/>
            <a:ext cx="670354" cy="1"/>
          </a:xfrm>
          <a:prstGeom prst="line">
            <a:avLst/>
          </a:prstGeom>
          <a:ln w="25400">
            <a:solidFill>
              <a:srgbClr val="8B81D2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5848501" y="1675086"/>
            <a:ext cx="1823686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2100" b="0">
                <a:uFillTx/>
              </a:defRPr>
            </a:lvl1pPr>
          </a:lstStyle>
          <a:p>
            <a:r>
              <a:t>Linear decision boundary</a:t>
            </a:r>
          </a:p>
        </p:txBody>
      </p:sp>
      <p:sp>
        <p:nvSpPr>
          <p:cNvPr id="262" name="Shape 262"/>
          <p:cNvSpPr/>
          <p:nvPr/>
        </p:nvSpPr>
        <p:spPr>
          <a:xfrm>
            <a:off x="5801140" y="3369278"/>
            <a:ext cx="1918408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2100" b="0">
                <a:uFillTx/>
              </a:defRPr>
            </a:lvl1pPr>
          </a:lstStyle>
          <a:p>
            <a:r>
              <a:t>Non-linear decision boundary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Simple ways to measure what it did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Gini</a:t>
            </a:r>
            <a:r>
              <a:rPr lang="en-US" dirty="0" smtClean="0"/>
              <a:t> importance</a:t>
            </a:r>
          </a:p>
          <a:p>
            <a:pPr lvl="1"/>
            <a:r>
              <a:rPr lang="en-US" dirty="0" smtClean="0"/>
              <a:t>Which parameters mattered?</a:t>
            </a:r>
          </a:p>
          <a:p>
            <a:pPr lvl="1"/>
            <a:r>
              <a:rPr lang="en-US" b="0" dirty="0" err="1" smtClean="0">
                <a:latin typeface="Courier New"/>
                <a:cs typeface="Courier New"/>
              </a:rPr>
              <a:t>dtc.feature_importances</a:t>
            </a:r>
            <a:r>
              <a:rPr lang="en-US" b="0" dirty="0" smtClean="0">
                <a:latin typeface="Courier New"/>
                <a:cs typeface="Courier New"/>
              </a:rPr>
              <a:t>_</a:t>
            </a:r>
            <a:endParaRPr lang="en-US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66456781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 TREES - SHORTCOMINGS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t>Prone to overfitting.</a:t>
            </a:r>
          </a:p>
          <a:p>
            <a:pPr>
              <a:spcBef>
                <a:spcPts val="1200"/>
              </a:spcBef>
            </a:pPr>
            <a:r>
              <a:t>Predictive power is lower in comparison to many other modern techniques.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4" name="Shape 434"/>
          <p:cNvSpPr>
            <a:spLocks noGrp="1"/>
          </p:cNvSpPr>
          <p:nvPr>
            <p:ph type="title" idx="4294967295"/>
          </p:nvPr>
        </p:nvSpPr>
        <p:spPr>
          <a:xfrm>
            <a:off x="-2586038" y="1065212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t>LAB</a:t>
            </a:r>
          </a:p>
        </p:txBody>
      </p:sp>
      <p:sp>
        <p:nvSpPr>
          <p:cNvPr id="435" name="Shape 43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Before we get started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1023232"/>
          </a:xfrm>
        </p:spPr>
        <p:txBody>
          <a:bodyPr/>
          <a:lstStyle/>
          <a:p>
            <a:r>
              <a:rPr lang="en-US" dirty="0" smtClean="0"/>
              <a:t>Download </a:t>
            </a:r>
            <a:r>
              <a:rPr lang="en-US" dirty="0" err="1" smtClean="0"/>
              <a:t>GraphViz</a:t>
            </a:r>
            <a:r>
              <a:rPr lang="en-US" dirty="0" smtClean="0"/>
              <a:t> and </a:t>
            </a:r>
            <a:r>
              <a:rPr lang="en-US" dirty="0" err="1" smtClean="0"/>
              <a:t>PyDot</a:t>
            </a:r>
            <a:endParaRPr lang="en-US" dirty="0" smtClean="0"/>
          </a:p>
          <a:p>
            <a:pPr lvl="1"/>
            <a:r>
              <a:rPr lang="en-US" b="0" dirty="0">
                <a:latin typeface="Courier New"/>
                <a:cs typeface="Courier New"/>
              </a:rPr>
              <a:t>p</a:t>
            </a:r>
            <a:r>
              <a:rPr lang="en-US" b="0" dirty="0" smtClean="0">
                <a:latin typeface="Courier New"/>
                <a:cs typeface="Courier New"/>
              </a:rPr>
              <a:t>ip install </a:t>
            </a:r>
            <a:r>
              <a:rPr lang="en-US" b="0" dirty="0" err="1" smtClean="0">
                <a:latin typeface="Courier New"/>
                <a:cs typeface="Courier New"/>
              </a:rPr>
              <a:t>pydot</a:t>
            </a:r>
            <a:endParaRPr lang="en-US" b="0" dirty="0" smtClean="0">
              <a:latin typeface="Courier New"/>
              <a:cs typeface="Courier New"/>
            </a:endParaRPr>
          </a:p>
          <a:p>
            <a:pPr lvl="1"/>
            <a:r>
              <a:rPr lang="en-US" b="0" dirty="0">
                <a:latin typeface="Courier New"/>
                <a:cs typeface="Courier New"/>
              </a:rPr>
              <a:t>p</a:t>
            </a:r>
            <a:r>
              <a:rPr lang="en-US" b="0" dirty="0" smtClean="0">
                <a:latin typeface="Courier New"/>
                <a:cs typeface="Courier New"/>
              </a:rPr>
              <a:t>ip install pydot2</a:t>
            </a:r>
          </a:p>
          <a:p>
            <a:pPr lvl="1"/>
            <a:r>
              <a:rPr lang="en-US" b="0" dirty="0" smtClean="0">
                <a:latin typeface="Courier New"/>
                <a:cs typeface="Courier New"/>
              </a:rPr>
              <a:t>http</a:t>
            </a:r>
            <a:r>
              <a:rPr lang="en-US" b="0" dirty="0">
                <a:latin typeface="Courier New"/>
                <a:cs typeface="Courier New"/>
              </a:rPr>
              <a:t>://</a:t>
            </a:r>
            <a:r>
              <a:rPr lang="en-US" b="0" dirty="0" err="1">
                <a:latin typeface="Courier New"/>
                <a:cs typeface="Courier New"/>
              </a:rPr>
              <a:t>graphviz.org</a:t>
            </a:r>
            <a:r>
              <a:rPr lang="en-US" b="0" dirty="0">
                <a:latin typeface="Courier New"/>
                <a:cs typeface="Courier New"/>
              </a:rPr>
              <a:t>/Download..</a:t>
            </a:r>
            <a:r>
              <a:rPr lang="en-US" b="0" dirty="0" err="1">
                <a:latin typeface="Courier New"/>
                <a:cs typeface="Courier New"/>
              </a:rPr>
              <a:t>php</a:t>
            </a:r>
            <a:endParaRPr lang="en-US" b="0" dirty="0">
              <a:latin typeface="Courier New"/>
              <a:cs typeface="Courier New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197114" y="2326720"/>
            <a:ext cx="0" cy="800476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4642337" y="3080284"/>
            <a:ext cx="110955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Yes, really.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06093076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SzPct val="100000"/>
              <a:buAutoNum type="arabicPeriod"/>
            </a:pPr>
            <a:r>
              <a:rPr lang="en-AU" dirty="0" smtClean="0"/>
              <a:t>Why this is the most awesome and interesting lesson</a:t>
            </a:r>
            <a:endParaRPr dirty="0"/>
          </a:p>
          <a:p>
            <a:pPr marL="352777" indent="-352777">
              <a:buSzPct val="100000"/>
              <a:buAutoNum type="arabicPeriod"/>
            </a:pPr>
            <a:r>
              <a:rPr dirty="0"/>
              <a:t>What are decision trees?</a:t>
            </a:r>
          </a:p>
          <a:p>
            <a:pPr marL="352777" indent="-352777">
              <a:buSzPct val="100000"/>
              <a:buAutoNum type="arabicPeriod"/>
            </a:pPr>
            <a:r>
              <a:rPr dirty="0"/>
              <a:t>How decision trees work</a:t>
            </a:r>
          </a:p>
          <a:p>
            <a:pPr marL="352777" indent="-352777">
              <a:buSzPct val="100000"/>
              <a:buAutoNum type="arabicPeriod"/>
            </a:pPr>
            <a:r>
              <a:rPr dirty="0"/>
              <a:t>Visual example on Titanic dataset</a:t>
            </a:r>
          </a:p>
          <a:p>
            <a:pPr marL="352777" indent="-352777">
              <a:buSzPct val="100000"/>
              <a:buAutoNum type="arabicPeriod"/>
            </a:pPr>
            <a:r>
              <a:rPr dirty="0"/>
              <a:t>Lab</a:t>
            </a:r>
          </a:p>
          <a:p>
            <a:pPr marL="352777" indent="-352777">
              <a:buSzPct val="100000"/>
              <a:buAutoNum type="arabicPeriod"/>
            </a:pPr>
            <a:r>
              <a:rPr dirty="0"/>
              <a:t>Talks</a:t>
            </a:r>
          </a:p>
          <a:p>
            <a:pPr marL="352777" indent="-352777">
              <a:buSzPct val="100000"/>
              <a:buAutoNum type="arabicPeriod"/>
            </a:pPr>
            <a:r>
              <a:rPr dirty="0"/>
              <a:t>Discussion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sz="6000" dirty="0" smtClean="0"/>
              <a:t>Why this lesson will change your life for the better</a:t>
            </a:r>
            <a:r>
              <a:rPr lang="en-AU" sz="6000" baseline="30000" dirty="0" smtClean="0"/>
              <a:t>*</a:t>
            </a:r>
            <a:r>
              <a:rPr lang="en-AU" sz="2400" dirty="0"/>
              <a:t/>
            </a:r>
            <a:br>
              <a:rPr lang="en-AU" sz="2400" dirty="0"/>
            </a:br>
            <a:r>
              <a:rPr lang="en-AU" sz="2400" dirty="0" smtClean="0"/>
              <a:t/>
            </a:r>
            <a:br>
              <a:rPr lang="en-AU" sz="2400" dirty="0" smtClean="0"/>
            </a:br>
            <a:r>
              <a:rPr lang="en-AU" sz="2400" dirty="0"/>
              <a:t/>
            </a:r>
            <a:br>
              <a:rPr lang="en-AU" sz="2400" dirty="0"/>
            </a:br>
            <a:r>
              <a:rPr lang="en-AU" sz="2400" dirty="0" smtClean="0"/>
              <a:t>[*] YMMV</a:t>
            </a:r>
            <a:endParaRPr sz="2400" dirty="0"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By the way, we have a survey to fill 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Mikaela</a:t>
            </a:r>
            <a:r>
              <a:rPr lang="en-US" dirty="0" smtClean="0"/>
              <a:t> emailed it to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49504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endParaRPr lang="en-US" sz="4000" dirty="0" smtClean="0"/>
          </a:p>
          <a:p>
            <a:pPr marL="40639" indent="0">
              <a:buNone/>
            </a:pPr>
            <a:r>
              <a:rPr lang="en-US" sz="4000" dirty="0" smtClean="0"/>
              <a:t>Decision trees</a:t>
            </a:r>
          </a:p>
          <a:p>
            <a:pPr marL="40639" indent="0">
              <a:buNone/>
            </a:pPr>
            <a:endParaRPr lang="en-US" sz="4000" dirty="0" smtClean="0"/>
          </a:p>
          <a:p>
            <a:r>
              <a:rPr lang="en-US" dirty="0" smtClean="0"/>
              <a:t>Save lives</a:t>
            </a:r>
          </a:p>
          <a:p>
            <a:pPr lvl="1"/>
            <a:r>
              <a:rPr lang="en-US" dirty="0">
                <a:hlinkClick r:id="rId2"/>
              </a:rPr>
              <a:t>http://www.ncbi.nlm.nih.gov/pubmed/</a:t>
            </a:r>
            <a:r>
              <a:rPr lang="en-US" dirty="0" smtClean="0">
                <a:hlinkClick r:id="rId2"/>
              </a:rPr>
              <a:t>25160603</a:t>
            </a:r>
            <a:endParaRPr lang="en-US" dirty="0" smtClean="0"/>
          </a:p>
          <a:p>
            <a:r>
              <a:rPr lang="en-US" dirty="0" smtClean="0"/>
              <a:t>Make data scientists look awesome</a:t>
            </a:r>
          </a:p>
          <a:p>
            <a:pPr lvl="1"/>
            <a:r>
              <a:rPr lang="en-US" dirty="0" smtClean="0"/>
              <a:t>“If you follow this simple diagram, we make $$$$$”</a:t>
            </a:r>
          </a:p>
          <a:p>
            <a:r>
              <a:rPr lang="en-US" dirty="0" smtClean="0"/>
              <a:t>Can be used for some really smart stuff…</a:t>
            </a:r>
          </a:p>
          <a:p>
            <a:endParaRPr lang="en-US" dirty="0"/>
          </a:p>
          <a:p>
            <a:pPr marL="40639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79188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DECISION TREES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935532431"/>
      </p:ext>
    </p:extLst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Record store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095" y="909189"/>
            <a:ext cx="2774179" cy="156035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25674" y="1368008"/>
            <a:ext cx="3521659" cy="50510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Customer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facial hair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25674" y="2875883"/>
            <a:ext cx="3521659" cy="50510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Customer age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7027" b="18806"/>
          <a:stretch/>
        </p:blipFill>
        <p:spPr>
          <a:xfrm>
            <a:off x="5668994" y="2743200"/>
            <a:ext cx="2235200" cy="10800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4247333" y="1632973"/>
            <a:ext cx="1237916" cy="0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>
            <a:off x="4399733" y="3183539"/>
            <a:ext cx="1237916" cy="0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706" y="4053442"/>
            <a:ext cx="1873445" cy="1204358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2326429" y="1873111"/>
            <a:ext cx="0" cy="1002772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/>
          <p:cNvCxnSpPr/>
          <p:nvPr/>
        </p:nvCxnSpPr>
        <p:spPr>
          <a:xfrm>
            <a:off x="2308082" y="3429615"/>
            <a:ext cx="0" cy="623827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/>
          <p:cNvSpPr txBox="1"/>
          <p:nvPr/>
        </p:nvSpPr>
        <p:spPr>
          <a:xfrm>
            <a:off x="4487084" y="1162823"/>
            <a:ext cx="71160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Beard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49195" y="2066407"/>
            <a:ext cx="6954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None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44755" y="2743200"/>
            <a:ext cx="58011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&gt; 50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86014" y="3618015"/>
            <a:ext cx="65863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latin typeface="+mn-lt"/>
              </a:rPr>
              <a:t>&lt;=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50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2948224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Yes, but how to make them?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7098076" cy="1236693"/>
          </a:xfrm>
        </p:spPr>
        <p:txBody>
          <a:bodyPr/>
          <a:lstStyle/>
          <a:p>
            <a:r>
              <a:rPr lang="en-US" dirty="0" smtClean="0"/>
              <a:t>Perfect decision trees are NP-complete</a:t>
            </a:r>
          </a:p>
          <a:p>
            <a:pPr lvl="1"/>
            <a:r>
              <a:rPr lang="en-US" b="0" dirty="0" smtClean="0"/>
              <a:t>(Computer scientist speak for “good luck with that”)</a:t>
            </a:r>
          </a:p>
          <a:p>
            <a:r>
              <a:rPr lang="en-US" dirty="0" smtClean="0"/>
              <a:t>Some techniques exist for creating quite good ones</a:t>
            </a:r>
          </a:p>
          <a:p>
            <a:r>
              <a:rPr lang="en-US" dirty="0" smtClean="0"/>
              <a:t>Danger of over-fitting</a:t>
            </a:r>
            <a:endParaRPr lang="en-US" dirty="0"/>
          </a:p>
        </p:txBody>
      </p:sp>
      <p:sp>
        <p:nvSpPr>
          <p:cNvPr id="4" name="Shape 201"/>
          <p:cNvSpPr txBox="1">
            <a:spLocks/>
          </p:cNvSpPr>
          <p:nvPr/>
        </p:nvSpPr>
        <p:spPr>
          <a:xfrm>
            <a:off x="3481572" y="2061273"/>
            <a:ext cx="5881503" cy="2517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800" b="0" dirty="0" smtClean="0">
                <a:latin typeface="+mn-lt"/>
              </a:rPr>
              <a:t>Scans for a feature to split on that results in the greatest separation between classes in the resulting nodes.</a:t>
            </a:r>
          </a:p>
          <a:p>
            <a:pPr>
              <a:spcBef>
                <a:spcPts val="1200"/>
              </a:spcBef>
            </a:pPr>
            <a:r>
              <a:rPr lang="en-US" sz="1800" b="0" dirty="0" smtClean="0">
                <a:latin typeface="+mn-lt"/>
              </a:rPr>
              <a:t>Non-linear</a:t>
            </a:r>
          </a:p>
          <a:p>
            <a:pPr>
              <a:spcBef>
                <a:spcPts val="1200"/>
              </a:spcBef>
            </a:pPr>
            <a:r>
              <a:rPr lang="en-US" sz="1800" b="0" dirty="0" smtClean="0">
                <a:latin typeface="+mn-lt"/>
              </a:rPr>
              <a:t>Greedy process</a:t>
            </a:r>
          </a:p>
          <a:p>
            <a:pPr>
              <a:spcBef>
                <a:spcPts val="1200"/>
              </a:spcBef>
            </a:pPr>
            <a:r>
              <a:rPr lang="en-US" sz="1800" b="0" dirty="0" smtClean="0">
                <a:latin typeface="+mn-lt"/>
              </a:rPr>
              <a:t>Splits within splits</a:t>
            </a:r>
            <a:endParaRPr lang="en-US" sz="18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5897139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459</Words>
  <Application>Microsoft Macintosh PowerPoint</Application>
  <PresentationFormat>Custom</PresentationFormat>
  <Paragraphs>104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White</vt:lpstr>
      <vt:lpstr>DATA SCIENCE 10 WEEK PART TIME COURSE  Week 5 - Decision Trees</vt:lpstr>
      <vt:lpstr>Before we get started</vt:lpstr>
      <vt:lpstr>AGENDA</vt:lpstr>
      <vt:lpstr>Why this lesson will change your life for the better*   [*] YMMV</vt:lpstr>
      <vt:lpstr>By the way, we have a survey to fill out</vt:lpstr>
      <vt:lpstr>PowerPoint Presentation</vt:lpstr>
      <vt:lpstr>DECISION TREES</vt:lpstr>
      <vt:lpstr>Record store example</vt:lpstr>
      <vt:lpstr>Yes, but how to make them?</vt:lpstr>
      <vt:lpstr>Interactive Immersive Experience  Phone case purchase data cards Blu-tak</vt:lpstr>
      <vt:lpstr>Using sklearn’s Decision Tree API</vt:lpstr>
      <vt:lpstr>Making a quick diagram</vt:lpstr>
      <vt:lpstr>Interactive Immersive Experience  Phone case purchase data cards Blu-tak</vt:lpstr>
      <vt:lpstr>Repeat until satisfied</vt:lpstr>
      <vt:lpstr>DECISION TREES - HOW IT WORKS</vt:lpstr>
      <vt:lpstr>Simple ways to measure what it did</vt:lpstr>
      <vt:lpstr>DECISION TREES - SHORTCOMINGS</vt:lpstr>
      <vt:lpstr>LAB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  Week 5 - Decision Trees</dc:title>
  <cp:lastModifiedBy>Greg Baker</cp:lastModifiedBy>
  <cp:revision>14</cp:revision>
  <dcterms:modified xsi:type="dcterms:W3CDTF">2016-07-06T06:01:40Z</dcterms:modified>
</cp:coreProperties>
</file>